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306" r:id="rId4"/>
    <p:sldId id="305" r:id="rId5"/>
    <p:sldId id="343" r:id="rId6"/>
    <p:sldId id="345" r:id="rId7"/>
    <p:sldId id="346" r:id="rId8"/>
    <p:sldId id="262" r:id="rId9"/>
    <p:sldId id="327" r:id="rId10"/>
    <p:sldId id="333" r:id="rId11"/>
    <p:sldId id="338" r:id="rId12"/>
    <p:sldId id="339" r:id="rId13"/>
    <p:sldId id="340" r:id="rId14"/>
    <p:sldId id="341" r:id="rId15"/>
    <p:sldId id="342" r:id="rId16"/>
    <p:sldId id="324" r:id="rId17"/>
    <p:sldId id="325" r:id="rId18"/>
    <p:sldId id="329" r:id="rId19"/>
    <p:sldId id="332" r:id="rId20"/>
    <p:sldId id="330" r:id="rId21"/>
    <p:sldId id="337" r:id="rId22"/>
    <p:sldId id="336" r:id="rId23"/>
    <p:sldId id="335" r:id="rId24"/>
    <p:sldId id="321" r:id="rId25"/>
    <p:sldId id="326" r:id="rId26"/>
    <p:sldId id="328" r:id="rId27"/>
    <p:sldId id="334" r:id="rId28"/>
    <p:sldId id="331" r:id="rId29"/>
    <p:sldId id="315" r:id="rId30"/>
    <p:sldId id="344" r:id="rId31"/>
    <p:sldId id="257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7E6E6"/>
    <a:srgbClr val="152B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0383BD-856D-4A6E-A5BC-BA92586EED92}" v="327" dt="2023-10-22T18:13:38.828"/>
    <p1510:client id="{6B00105D-6438-494B-8B21-82B3E0D9BA28}" v="1140" dt="2023-10-22T18:12:24.780"/>
    <p1510:client id="{CF51D7C0-33B5-4082-A9DE-5E7B85562D9D}" v="3716" dt="2023-10-22T18:12:54.800"/>
    <p1510:client id="{FAF2201F-0F0E-4F01-BD40-CF43B5B7AA90}" v="76" dt="2023-10-22T16:44:57.920"/>
    <p1510:client id="{FF417F50-F5A5-422F-993D-FBFCAD912857}" v="921" dt="2023-10-22T16:48:38.8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4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593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011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961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724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348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314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020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704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801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943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505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B79D6-79B1-4CC8-A3E6-4BDC2E4555B6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388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3400426"/>
            <a:ext cx="12192000" cy="34575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668619" y="2815651"/>
            <a:ext cx="68547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딥러닝 기술을 활용한 기자재 관리 시스템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719513" y="3552825"/>
            <a:ext cx="4752975" cy="432376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876243" y="3584347"/>
            <a:ext cx="2439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CSE Capstone project</a:t>
            </a:r>
            <a:endParaRPr lang="ko-KR" altLang="en-US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169500" y="635688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152B39"/>
                </a:solidFill>
              </a:rPr>
              <a:t>LKK-99</a:t>
            </a:r>
            <a:endParaRPr lang="ko-KR" altLang="en-US" dirty="0">
              <a:solidFill>
                <a:srgbClr val="152B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741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12750" y="81975"/>
            <a:ext cx="4166526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 dirty="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프론트엔드</a:t>
            </a:r>
            <a:r>
              <a:rPr lang="ko-KR" altLang="en-US" sz="3200" dirty="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 진행 상황</a:t>
            </a:r>
            <a:endParaRPr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A3C673-F476-6A14-A415-57338FE7A715}"/>
              </a:ext>
            </a:extLst>
          </p:cNvPr>
          <p:cNvSpPr txBox="1"/>
          <p:nvPr/>
        </p:nvSpPr>
        <p:spPr>
          <a:xfrm>
            <a:off x="4269366" y="1169243"/>
            <a:ext cx="3651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마이페이지</a:t>
            </a:r>
            <a:endParaRPr lang="ko-KR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F5F426C-C3CA-4EC2-7285-12E3876CED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20686" y="1910471"/>
            <a:ext cx="7750628" cy="415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82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12750" y="81975"/>
            <a:ext cx="4166526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 dirty="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프론트엔드</a:t>
            </a:r>
            <a:r>
              <a:rPr lang="ko-KR" altLang="en-US" sz="3200" dirty="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 진행 상황</a:t>
            </a:r>
            <a:endParaRPr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A3C673-F476-6A14-A415-57338FE7A715}"/>
              </a:ext>
            </a:extLst>
          </p:cNvPr>
          <p:cNvSpPr txBox="1"/>
          <p:nvPr/>
        </p:nvSpPr>
        <p:spPr>
          <a:xfrm>
            <a:off x="4269366" y="1169243"/>
            <a:ext cx="3651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대여물품 확인</a:t>
            </a:r>
            <a:endParaRPr lang="ko-KR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F5F426C-C3CA-4EC2-7285-12E3876CED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20686" y="1910471"/>
            <a:ext cx="7750627" cy="415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74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12750" y="81975"/>
            <a:ext cx="4166526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 dirty="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프론트엔드</a:t>
            </a:r>
            <a:r>
              <a:rPr lang="ko-KR" altLang="en-US" sz="3200" dirty="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 진행 상황</a:t>
            </a:r>
            <a:endParaRPr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A3C673-F476-6A14-A415-57338FE7A715}"/>
              </a:ext>
            </a:extLst>
          </p:cNvPr>
          <p:cNvSpPr txBox="1"/>
          <p:nvPr/>
        </p:nvSpPr>
        <p:spPr>
          <a:xfrm>
            <a:off x="4269366" y="1169243"/>
            <a:ext cx="3651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회원정보 수정</a:t>
            </a:r>
            <a:endParaRPr lang="ko-KR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F5F426C-C3CA-4EC2-7285-12E3876CED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20686" y="1910471"/>
            <a:ext cx="7750627" cy="415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92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12750" y="81975"/>
            <a:ext cx="4166526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 dirty="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프론트엔드</a:t>
            </a:r>
            <a:r>
              <a:rPr lang="ko-KR" altLang="en-US" sz="3200" dirty="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 진행 상황</a:t>
            </a:r>
            <a:endParaRPr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A3C673-F476-6A14-A415-57338FE7A715}"/>
              </a:ext>
            </a:extLst>
          </p:cNvPr>
          <p:cNvSpPr txBox="1"/>
          <p:nvPr/>
        </p:nvSpPr>
        <p:spPr>
          <a:xfrm>
            <a:off x="4269366" y="1169243"/>
            <a:ext cx="3651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대여</a:t>
            </a:r>
            <a:endParaRPr lang="ko-KR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F5F426C-C3CA-4EC2-7285-12E3876CED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20687" y="1910471"/>
            <a:ext cx="7750625" cy="415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836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12750" y="81975"/>
            <a:ext cx="4166526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 dirty="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프론트엔드</a:t>
            </a:r>
            <a:r>
              <a:rPr lang="ko-KR" altLang="en-US" sz="3200" dirty="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 진행 상황</a:t>
            </a:r>
            <a:endParaRPr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A3C673-F476-6A14-A415-57338FE7A715}"/>
              </a:ext>
            </a:extLst>
          </p:cNvPr>
          <p:cNvSpPr txBox="1"/>
          <p:nvPr/>
        </p:nvSpPr>
        <p:spPr>
          <a:xfrm>
            <a:off x="4269366" y="1169243"/>
            <a:ext cx="3651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전체 기자재</a:t>
            </a:r>
            <a:endParaRPr lang="ko-KR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F5F426C-C3CA-4EC2-7285-12E3876CED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20687" y="1910471"/>
            <a:ext cx="7750625" cy="41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203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12750" y="81975"/>
            <a:ext cx="4166526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 dirty="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프론트엔드</a:t>
            </a:r>
            <a:r>
              <a:rPr lang="ko-KR" altLang="en-US" sz="3200" dirty="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 진행 상황</a:t>
            </a:r>
            <a:endParaRPr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A3C673-F476-6A14-A415-57338FE7A715}"/>
              </a:ext>
            </a:extLst>
          </p:cNvPr>
          <p:cNvSpPr txBox="1"/>
          <p:nvPr/>
        </p:nvSpPr>
        <p:spPr>
          <a:xfrm>
            <a:off x="4269366" y="1169243"/>
            <a:ext cx="3651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Q&amp;A</a:t>
            </a:r>
            <a:endParaRPr lang="ko-KR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F5F426C-C3CA-4EC2-7285-12E3876CED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20688" y="1910471"/>
            <a:ext cx="7750623" cy="41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273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48682" y="81975"/>
            <a:ext cx="5094664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백엔드</a:t>
            </a: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 진행 상황(DB 구축)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pic>
        <p:nvPicPr>
          <p:cNvPr id="3" name="그림 2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940C1F80-B7D4-CF34-5F47-1BE806D3F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399" y="909215"/>
            <a:ext cx="7929033" cy="58650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C0A2A0-8527-8177-BE9B-0397F3688804}"/>
              </a:ext>
            </a:extLst>
          </p:cNvPr>
          <p:cNvSpPr txBox="1"/>
          <p:nvPr/>
        </p:nvSpPr>
        <p:spPr>
          <a:xfrm>
            <a:off x="173568" y="2361019"/>
            <a:ext cx="3993401" cy="255454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HeidiSQL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을 이용한 </a:t>
            </a:r>
            <a:r>
              <a:rPr lang="en-US" altLang="ko-KR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DB 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구축 진행</a:t>
            </a:r>
          </a:p>
          <a:p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각 테이블의 데이터 유형과 길이</a:t>
            </a:r>
            <a:r>
              <a:rPr lang="en-US" altLang="ko-KR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,</a:t>
            </a:r>
          </a:p>
          <a:p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기본값 등을 설정</a:t>
            </a:r>
          </a:p>
          <a:p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ko-KR" altLang="en-US" sz="20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en-US" altLang="ko-KR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Primary key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와 </a:t>
            </a:r>
            <a:r>
              <a:rPr lang="en-US" altLang="ko-KR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Foreign key </a:t>
            </a:r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등록</a:t>
            </a:r>
          </a:p>
        </p:txBody>
      </p:sp>
    </p:spTree>
    <p:extLst>
      <p:ext uri="{BB962C8B-B14F-4D97-AF65-F5344CB8AC3E}">
        <p14:creationId xmlns:p14="http://schemas.microsoft.com/office/powerpoint/2010/main" val="1757665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07570" y="81975"/>
            <a:ext cx="4576894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백엔드</a:t>
            </a: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 진행 상황(DB 구축)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pic>
        <p:nvPicPr>
          <p:cNvPr id="2" name="그림 1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317F297E-8B89-DA95-B0C4-2CC8EFD76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316" y="1046505"/>
            <a:ext cx="8214784" cy="2436657"/>
          </a:xfrm>
          <a:prstGeom prst="rect">
            <a:avLst/>
          </a:prstGeom>
        </p:spPr>
      </p:pic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2386B9B-FACB-C732-A02A-BDA01E8E5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17" y="2127780"/>
            <a:ext cx="3729566" cy="3396191"/>
          </a:xfrm>
          <a:prstGeom prst="rect">
            <a:avLst/>
          </a:prstGeom>
        </p:spPr>
      </p:pic>
      <p:pic>
        <p:nvPicPr>
          <p:cNvPr id="3" name="그림 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8A6DD50E-1063-03EC-93ED-519389893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317" y="3708664"/>
            <a:ext cx="8193616" cy="283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018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48684" y="81975"/>
            <a:ext cx="5094664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백엔드</a:t>
            </a: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 진행 상황(DB 구축)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pic>
        <p:nvPicPr>
          <p:cNvPr id="5" name="그림 4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16E028B7-D5E3-40E5-D64B-74B563DA98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0" b="34322"/>
          <a:stretch/>
        </p:blipFill>
        <p:spPr>
          <a:xfrm>
            <a:off x="1242484" y="2911855"/>
            <a:ext cx="9643531" cy="1952396"/>
          </a:xfrm>
          <a:prstGeom prst="rect">
            <a:avLst/>
          </a:prstGeom>
        </p:spPr>
      </p:pic>
      <p:pic>
        <p:nvPicPr>
          <p:cNvPr id="6" name="그림 5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CD4627E3-8BEB-099B-4E52-B3A593937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1064049"/>
            <a:ext cx="9685866" cy="1734817"/>
          </a:xfrm>
          <a:prstGeom prst="rect">
            <a:avLst/>
          </a:prstGeom>
        </p:spPr>
      </p:pic>
      <p:pic>
        <p:nvPicPr>
          <p:cNvPr id="7" name="그림 6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F1FC2545-926E-292A-F5EF-E85A0CFAA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983" y="5007529"/>
            <a:ext cx="9580032" cy="151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226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00032" y="81975"/>
            <a:ext cx="5791970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백엔드</a:t>
            </a: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 진행 상황(명세서 예시)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pic>
        <p:nvPicPr>
          <p:cNvPr id="2" name="그림 1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96487EC7-B214-EDB9-0AD8-29865D08D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484" y="1509878"/>
            <a:ext cx="7918450" cy="45155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0C14E0-9C1F-B559-E1B7-3096F0D3B2F3}"/>
              </a:ext>
            </a:extLst>
          </p:cNvPr>
          <p:cNvSpPr txBox="1"/>
          <p:nvPr/>
        </p:nvSpPr>
        <p:spPr>
          <a:xfrm>
            <a:off x="35983" y="2386359"/>
            <a:ext cx="4443051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GitBook</a:t>
            </a:r>
            <a:r>
              <a:rPr lang="ko-KR" altLang="en-US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을 이용한 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API </a:t>
            </a:r>
            <a:r>
              <a:rPr lang="ko-KR" altLang="en-US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명세서 작성</a:t>
            </a:r>
          </a:p>
          <a:p>
            <a:endParaRPr lang="ko-KR" altLang="en-US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ko-KR" altLang="en-US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URL</a:t>
            </a:r>
            <a:r>
              <a:rPr lang="ko-KR" altLang="en-US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과 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API </a:t>
            </a:r>
            <a:r>
              <a:rPr lang="ko-KR" altLang="en-US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정보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,</a:t>
            </a:r>
          </a:p>
          <a:p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Parameter </a:t>
            </a:r>
            <a:r>
              <a:rPr lang="ko-KR" altLang="en-US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및 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Response </a:t>
            </a:r>
            <a:r>
              <a:rPr lang="ko-KR" altLang="en-US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데이터 정리</a:t>
            </a:r>
          </a:p>
          <a:p>
            <a:endParaRPr lang="ko-KR" altLang="en-US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endParaRPr lang="ko-KR" altLang="en-US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GET, POST, DELETE, PUT </a:t>
            </a:r>
            <a:r>
              <a:rPr lang="ko-KR" altLang="en-US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등</a:t>
            </a:r>
          </a:p>
        </p:txBody>
      </p:sp>
    </p:spTree>
    <p:extLst>
      <p:ext uri="{BB962C8B-B14F-4D97-AF65-F5344CB8AC3E}">
        <p14:creationId xmlns:p14="http://schemas.microsoft.com/office/powerpoint/2010/main" val="2510780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1285875"/>
            <a:ext cx="12192000" cy="5572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411264" y="331144"/>
            <a:ext cx="1388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INDEX</a:t>
            </a:r>
            <a:endParaRPr lang="ko-KR" altLang="en-US" sz="320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87500" y="1681146"/>
            <a:ext cx="9060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>
                <a:solidFill>
                  <a:srgbClr val="152B3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5000">
              <a:solidFill>
                <a:srgbClr val="152B39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681126" y="1863820"/>
            <a:ext cx="7194394" cy="314423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>
              <a:ea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73907" y="1855458"/>
            <a:ext cx="141877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">
                <a:ln>
                  <a:solidFill>
                    <a:prstClr val="white">
                      <a:alpha val="15000"/>
                    </a:prst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/>
              </a:rPr>
              <a:t>피드백 답변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50855" y="2240295"/>
            <a:ext cx="2165282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6</a:t>
            </a:r>
            <a:r>
              <a:rPr lang="ko-KR" altLang="en-US" sz="12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주차 교수님의 피드백</a:t>
            </a:r>
            <a:endParaRPr lang="ko-KR" altLang="en-US" sz="12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587500" y="2879193"/>
            <a:ext cx="9060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>
                <a:solidFill>
                  <a:srgbClr val="152B3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5000">
              <a:solidFill>
                <a:srgbClr val="152B39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681126" y="3081824"/>
            <a:ext cx="7194394" cy="314423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2852741" y="3069714"/>
            <a:ext cx="1282723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">
                <a:ln>
                  <a:solidFill>
                    <a:prstClr val="white">
                      <a:alpha val="15000"/>
                    </a:prst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/>
              </a:rPr>
              <a:t>진척도 보고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850855" y="3458299"/>
            <a:ext cx="167866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2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프론트엔드</a:t>
            </a:r>
            <a:r>
              <a:rPr lang="ko-KR" altLang="en-US" sz="12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진행 상황</a:t>
            </a:r>
            <a:endParaRPr lang="ko-KR" altLang="en-US" sz="12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587500" y="4566651"/>
            <a:ext cx="916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>
                <a:solidFill>
                  <a:srgbClr val="152B3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5000">
              <a:solidFill>
                <a:srgbClr val="152B39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681126" y="4748116"/>
            <a:ext cx="7194394" cy="314423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2884491" y="4732920"/>
            <a:ext cx="2037737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600">
                <a:ln>
                  <a:solidFill>
                    <a:prstClr val="white">
                      <a:alpha val="15000"/>
                    </a:prst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향후 계획 및 변경 사항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872021" y="5171335"/>
            <a:ext cx="1879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딥러닝 관련 계획 추가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C23AD3-6D62-7CAE-4045-B6157B285DC3}"/>
              </a:ext>
            </a:extLst>
          </p:cNvPr>
          <p:cNvSpPr txBox="1"/>
          <p:nvPr/>
        </p:nvSpPr>
        <p:spPr>
          <a:xfrm>
            <a:off x="1587500" y="5174595"/>
            <a:ext cx="184731" cy="86177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US" altLang="ko-KR" sz="5000">
              <a:solidFill>
                <a:srgbClr val="152B39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30F41D-3E2F-6567-0420-AF27B424DE7B}"/>
              </a:ext>
            </a:extLst>
          </p:cNvPr>
          <p:cNvSpPr txBox="1"/>
          <p:nvPr/>
        </p:nvSpPr>
        <p:spPr>
          <a:xfrm>
            <a:off x="2872021" y="5502509"/>
            <a:ext cx="1540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향후 계획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97C6E2-3F43-B9AA-85A2-BF7AF2A43300}"/>
              </a:ext>
            </a:extLst>
          </p:cNvPr>
          <p:cNvSpPr txBox="1"/>
          <p:nvPr/>
        </p:nvSpPr>
        <p:spPr>
          <a:xfrm>
            <a:off x="2850855" y="3797350"/>
            <a:ext cx="1370888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백엔드</a:t>
            </a:r>
            <a:r>
              <a:rPr lang="en-US" altLang="ko-KR" sz="12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</a:t>
            </a:r>
            <a:r>
              <a:rPr lang="en-US" altLang="ko-KR" sz="12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진행</a:t>
            </a:r>
            <a:r>
              <a:rPr lang="en-US" altLang="ko-KR" sz="12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</a:t>
            </a:r>
            <a:r>
              <a:rPr lang="en-US" altLang="ko-KR" sz="12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상황</a:t>
            </a:r>
            <a:endParaRPr lang="en-US" altLang="ko-KR" sz="12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1EF5E2-8FF2-6D71-2956-094780157847}"/>
              </a:ext>
            </a:extLst>
          </p:cNvPr>
          <p:cNvSpPr txBox="1"/>
          <p:nvPr/>
        </p:nvSpPr>
        <p:spPr>
          <a:xfrm>
            <a:off x="2850224" y="4134233"/>
            <a:ext cx="1063112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앱 </a:t>
            </a:r>
            <a:r>
              <a:rPr lang="en-US" altLang="ko-KR" sz="12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진행</a:t>
            </a:r>
            <a:r>
              <a:rPr lang="en-US" altLang="ko-KR" sz="120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 </a:t>
            </a:r>
            <a:r>
              <a:rPr lang="en-US" altLang="ko-KR" sz="120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/>
              </a:rPr>
              <a:t>상황</a:t>
            </a:r>
            <a:endParaRPr lang="en-US" altLang="ko-KR" sz="120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3805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54294" y="81975"/>
            <a:ext cx="5083443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백엔드</a:t>
            </a: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 진행 상황(명세서 예시)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pic>
        <p:nvPicPr>
          <p:cNvPr id="2" name="그림 1" descr="텍스트, 스크린샷, 디스플레이, 폰트이(가) 표시된 사진&#10;&#10;자동 생성된 설명">
            <a:extLst>
              <a:ext uri="{FF2B5EF4-FFF2-40B4-BE49-F238E27FC236}">
                <a16:creationId xmlns:a16="http://schemas.microsoft.com/office/drawing/2014/main" id="{597C4297-526C-A81B-C807-9E9FC539E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7" y="972312"/>
            <a:ext cx="6669616" cy="4521792"/>
          </a:xfrm>
          <a:prstGeom prst="rect">
            <a:avLst/>
          </a:prstGeom>
        </p:spPr>
      </p:pic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056CE5B-2F71-D3DE-0C98-D2269BF7E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900" y="2532544"/>
            <a:ext cx="5452533" cy="432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92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00031" y="81975"/>
            <a:ext cx="5791970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 err="1">
                <a:solidFill>
                  <a:prstClr val="white"/>
                </a:solidFill>
                <a:ea typeface="KoPub돋움체 Bold"/>
              </a:rPr>
              <a:t>백엔드</a:t>
            </a:r>
            <a:r>
              <a:rPr lang="ko-KR" altLang="en-US" sz="3200">
                <a:solidFill>
                  <a:prstClr val="white"/>
                </a:solidFill>
                <a:ea typeface="KoPub돋움체 Bold"/>
              </a:rPr>
              <a:t> 진행 상황(명세서 예시)</a:t>
            </a:r>
          </a:p>
        </p:txBody>
      </p:sp>
      <p:pic>
        <p:nvPicPr>
          <p:cNvPr id="2" name="그림 1" descr="텍스트, 스크린샷, 디스플레이, 폰트이(가) 표시된 사진&#10;&#10;자동 생성된 설명">
            <a:extLst>
              <a:ext uri="{FF2B5EF4-FFF2-40B4-BE49-F238E27FC236}">
                <a16:creationId xmlns:a16="http://schemas.microsoft.com/office/drawing/2014/main" id="{0F917C9F-C390-CA34-35F7-BC76F358B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" y="999294"/>
            <a:ext cx="7241116" cy="4118578"/>
          </a:xfrm>
          <a:prstGeom prst="rect">
            <a:avLst/>
          </a:prstGeom>
        </p:spPr>
      </p:pic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54C0B54-4F29-83A1-20D0-6F489F88EB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778" b="8153"/>
          <a:stretch/>
        </p:blipFill>
        <p:spPr>
          <a:xfrm>
            <a:off x="7370235" y="2625575"/>
            <a:ext cx="4822808" cy="41249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EDCEB3-5602-5C5C-9DA8-A85BAECBF074}"/>
              </a:ext>
            </a:extLst>
          </p:cNvPr>
          <p:cNvSpPr txBox="1"/>
          <p:nvPr/>
        </p:nvSpPr>
        <p:spPr>
          <a:xfrm>
            <a:off x="375708" y="5545666"/>
            <a:ext cx="698764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KoPub돋움체 Medium"/>
              </a:rPr>
              <a:t>한눈에 볼 수 있어야 하는 기자재 리스트이므로,</a:t>
            </a:r>
          </a:p>
          <a:p>
            <a:r>
              <a:rPr lang="ko-KR" altLang="en-US">
                <a:ea typeface="KoPub돋움체 Medium"/>
              </a:rPr>
              <a:t>대여 / 반납에 필요한 데이터만을 반환하도록 하고</a:t>
            </a:r>
          </a:p>
          <a:p>
            <a:r>
              <a:rPr lang="ko-KR" altLang="en-US">
                <a:ea typeface="KoPub돋움체 Medium"/>
              </a:rPr>
              <a:t>기타 내용들은 특정 기자재 정보 </a:t>
            </a:r>
            <a:r>
              <a:rPr lang="ko-KR" altLang="en-US" err="1">
                <a:ea typeface="KoPub돋움체 Medium"/>
              </a:rPr>
              <a:t>API에서</a:t>
            </a:r>
            <a:r>
              <a:rPr lang="ko-KR" altLang="en-US">
                <a:ea typeface="KoPub돋움체 Medium"/>
              </a:rPr>
              <a:t> 반환한다.</a:t>
            </a:r>
          </a:p>
        </p:txBody>
      </p:sp>
    </p:spTree>
    <p:extLst>
      <p:ext uri="{BB962C8B-B14F-4D97-AF65-F5344CB8AC3E}">
        <p14:creationId xmlns:p14="http://schemas.microsoft.com/office/powerpoint/2010/main" val="1430687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00030" y="81975"/>
            <a:ext cx="5791970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백엔드</a:t>
            </a: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 진행 상황(명세서 예시)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pic>
        <p:nvPicPr>
          <p:cNvPr id="2" name="그림 1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CFF4D896-300A-3A58-570B-E6651989E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317" y="1152186"/>
            <a:ext cx="7198783" cy="537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300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00030" y="81975"/>
            <a:ext cx="5791970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백엔드</a:t>
            </a: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 진행 상황(명세서 예시)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pic>
        <p:nvPicPr>
          <p:cNvPr id="2" name="그림 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39098F1-CD5F-DCC3-CD57-8CC01103A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7" y="904106"/>
            <a:ext cx="6563783" cy="5854122"/>
          </a:xfrm>
          <a:prstGeom prst="rect">
            <a:avLst/>
          </a:prstGeom>
        </p:spPr>
      </p:pic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AFC0E07-099D-4019-84D0-ADFB452D8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150" y="1774682"/>
            <a:ext cx="5346700" cy="412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8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71959" y="81975"/>
            <a:ext cx="24481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데이터 베이스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73D1A7A-5AA0-42CB-6009-39AC70E6798B}"/>
              </a:ext>
            </a:extLst>
          </p:cNvPr>
          <p:cNvGrpSpPr/>
          <p:nvPr/>
        </p:nvGrpSpPr>
        <p:grpSpPr>
          <a:xfrm>
            <a:off x="304664" y="1038830"/>
            <a:ext cx="11582672" cy="5570976"/>
            <a:chOff x="-540204" y="882075"/>
            <a:chExt cx="10119633" cy="454336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7AE61A5-16AF-0B51-A586-A4C74BC3E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4432" r="12678" b="19319"/>
            <a:stretch/>
          </p:blipFill>
          <p:spPr>
            <a:xfrm>
              <a:off x="4405990" y="882075"/>
              <a:ext cx="5173439" cy="454336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FE81AEB-BF64-06D7-9452-617F156152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2862" b="20889"/>
            <a:stretch/>
          </p:blipFill>
          <p:spPr>
            <a:xfrm>
              <a:off x="-540204" y="882075"/>
              <a:ext cx="5086350" cy="45433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54236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29429" y="81975"/>
            <a:ext cx="1733168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앱 진행도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1B643A-A27A-7860-2B55-83FA7E683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6736" y="1105487"/>
            <a:ext cx="2568597" cy="54390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BE6B0E-35A3-7D46-64EC-6865902A6C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965"/>
          <a:stretch/>
        </p:blipFill>
        <p:spPr>
          <a:xfrm>
            <a:off x="198519" y="879369"/>
            <a:ext cx="4771344" cy="47289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6A5AD38-954B-67E7-8A9A-C039017580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18" r="22089" b="8716"/>
          <a:stretch/>
        </p:blipFill>
        <p:spPr>
          <a:xfrm>
            <a:off x="4973866" y="2064183"/>
            <a:ext cx="4349194" cy="448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4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29429" y="81975"/>
            <a:ext cx="1733168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앱 진행도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CED0FF-0EB3-4EBD-0464-46D1FE2C3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37" y="984067"/>
            <a:ext cx="3095264" cy="40407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B812BFB-FF7B-688C-64B1-75A6D671B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024" y="2521128"/>
            <a:ext cx="3211785" cy="41801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C3C0D98-8AA1-93E0-2ADA-985D2001D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6549" y="1090662"/>
            <a:ext cx="2579711" cy="54625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1171A7E-9E7F-6C49-77BF-E447AA524D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744"/>
          <a:stretch/>
        </p:blipFill>
        <p:spPr>
          <a:xfrm>
            <a:off x="6595332" y="1482549"/>
            <a:ext cx="2643412" cy="436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682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29429" y="81975"/>
            <a:ext cx="1733168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앱 진행도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156ABE-7C1B-53CF-A56B-57382FA9B0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"/>
          <a:stretch/>
        </p:blipFill>
        <p:spPr>
          <a:xfrm>
            <a:off x="505098" y="1601751"/>
            <a:ext cx="8638902" cy="42815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FB3A2F1-4FD0-6AC2-466F-A77C2B08E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5589" y="1876522"/>
            <a:ext cx="2476595" cy="69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7330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29429" y="81975"/>
            <a:ext cx="1733168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앱 진행도</a:t>
            </a:r>
            <a:endParaRPr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156ABE-7C1B-53CF-A56B-57382FA9B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98" y="944797"/>
            <a:ext cx="8638902" cy="55954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FB3A2F1-4FD0-6AC2-466F-A77C2B08E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5589" y="1876522"/>
            <a:ext cx="2476595" cy="69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681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031"/>
          <a:stretch/>
        </p:blipFill>
        <p:spPr>
          <a:xfrm>
            <a:off x="0" y="869950"/>
            <a:ext cx="12192000" cy="51181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869950"/>
            <a:ext cx="12192000" cy="5124450"/>
          </a:xfrm>
          <a:prstGeom prst="rect">
            <a:avLst/>
          </a:prstGeom>
          <a:solidFill>
            <a:srgbClr val="152B39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33462" y="2946826"/>
            <a:ext cx="877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03</a:t>
            </a:r>
            <a:endParaRPr kumimoji="0" lang="ko-KR" altLang="en-US" sz="4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 panose="00000800000000000000" pitchFamily="2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10625" y="2946826"/>
            <a:ext cx="57294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향후 계획 </a:t>
            </a:r>
            <a:r>
              <a:rPr kumimoji="0" lang="ko-KR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및 </a:t>
            </a:r>
            <a:r>
              <a:rPr kumimoji="0" lang="ko-KR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변경 사항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358149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550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031"/>
          <a:stretch/>
        </p:blipFill>
        <p:spPr>
          <a:xfrm>
            <a:off x="0" y="869950"/>
            <a:ext cx="12192000" cy="51181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869950"/>
            <a:ext cx="12192000" cy="5124450"/>
          </a:xfrm>
          <a:prstGeom prst="rect">
            <a:avLst/>
          </a:prstGeom>
          <a:solidFill>
            <a:srgbClr val="152B39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97123" y="2946826"/>
            <a:ext cx="877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01</a:t>
            </a:r>
            <a:endParaRPr kumimoji="0" lang="ko-KR" altLang="en-US" sz="4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 panose="00000800000000000000" pitchFamily="2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74286" y="2946826"/>
            <a:ext cx="3047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피드백 답변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358149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431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40618" y="81975"/>
            <a:ext cx="4310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딥러닝 관련 계획 추가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FCA77DB-EBE5-86F9-4BC3-2E3FD37D1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4" r="1286"/>
          <a:stretch/>
        </p:blipFill>
        <p:spPr>
          <a:xfrm>
            <a:off x="187839" y="952873"/>
            <a:ext cx="11826240" cy="38634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5B30A1-A794-CCDA-E853-913795245E2E}"/>
              </a:ext>
            </a:extLst>
          </p:cNvPr>
          <p:cNvSpPr txBox="1"/>
          <p:nvPr/>
        </p:nvSpPr>
        <p:spPr>
          <a:xfrm>
            <a:off x="556387" y="5257335"/>
            <a:ext cx="11090057" cy="10152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80000"/>
              </a:lnSpc>
              <a:defRPr/>
            </a:pPr>
            <a:r>
              <a:rPr lang="ko-KR" altLang="en-US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KoPub돋움체 Medium"/>
              </a:rPr>
              <a:t>9주차에 기자재와 카메라를 확보하는 대로 기자재 사진들을 대량 촬영 후 클라우드에 저장하고,</a:t>
            </a:r>
          </a:p>
          <a:p>
            <a:pPr>
              <a:lnSpc>
                <a:spcPct val="180000"/>
              </a:lnSpc>
              <a:defRPr/>
            </a:pPr>
            <a:r>
              <a:rPr lang="ko-KR" altLang="en-US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KoPub돋움체 Medium"/>
              </a:rPr>
              <a:t>10주차부터 </a:t>
            </a:r>
            <a:r>
              <a:rPr lang="ko-KR" altLang="en-US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KoPub돋움체 Medium"/>
              </a:rPr>
              <a:t>Tensorflow를</a:t>
            </a:r>
            <a:r>
              <a:rPr lang="ko-KR" altLang="en-US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KoPub돋움체 Medium"/>
              </a:rPr>
              <a:t> 통해 딥러닝 모델을 구축 후 GPU 서버를 이용하여 학습을 시작하는 것이 목표. </a:t>
            </a:r>
          </a:p>
        </p:txBody>
      </p:sp>
    </p:spTree>
    <p:extLst>
      <p:ext uri="{BB962C8B-B14F-4D97-AF65-F5344CB8AC3E}">
        <p14:creationId xmlns:p14="http://schemas.microsoft.com/office/powerpoint/2010/main" val="15297331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3400426"/>
            <a:ext cx="12192000" cy="34575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789489" y="2815651"/>
            <a:ext cx="2613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THANK YOU!</a:t>
            </a:r>
            <a:endParaRPr lang="ko-KR" altLang="en-US" sz="320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8179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93225" y="81975"/>
            <a:ext cx="28055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교수님의 피드백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6527DC-1CEE-F188-FB87-65C852337173}"/>
              </a:ext>
            </a:extLst>
          </p:cNvPr>
          <p:cNvSpPr txBox="1"/>
          <p:nvPr/>
        </p:nvSpPr>
        <p:spPr>
          <a:xfrm>
            <a:off x="588137" y="1288585"/>
            <a:ext cx="11090057" cy="5016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지난주까지 데이터셋 확보에 어려움을 겪은 것으로 기억하는데</a:t>
            </a:r>
            <a:r>
              <a:rPr kumimoji="0" lang="en-US" altLang="ko-KR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,</a:t>
            </a:r>
          </a:p>
          <a:p>
            <a:pPr marR="0" lvl="0" algn="l" defTabSz="914400" rtl="0" eaLnBrk="1" fontAlgn="auto" latinLnBrk="1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이번 발표에서는 블루투스 이어폰</a:t>
            </a:r>
            <a:r>
              <a:rPr kumimoji="0" lang="en-US" altLang="ko-KR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, </a:t>
            </a: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마이크</a:t>
            </a:r>
            <a:r>
              <a:rPr kumimoji="0" lang="en-US" altLang="ko-KR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, </a:t>
            </a: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태블릿을 언급했습니다</a:t>
            </a:r>
            <a:r>
              <a:rPr kumimoji="0" lang="en-US" altLang="ko-KR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.</a:t>
            </a:r>
          </a:p>
          <a:p>
            <a:pPr marR="0" lvl="0" algn="l" defTabSz="914400" rtl="0" eaLnBrk="1" fontAlgn="auto" latinLnBrk="1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대여 대상 기자재를 이 세 가지로만 한정한다는 의미인가요</a:t>
            </a:r>
            <a:r>
              <a:rPr kumimoji="0" lang="en-US" altLang="ko-KR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? </a:t>
            </a: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아니면 예를 그렇게 든 것인가요</a:t>
            </a:r>
            <a:r>
              <a:rPr kumimoji="0" lang="en-US" altLang="ko-KR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?</a:t>
            </a:r>
          </a:p>
          <a:p>
            <a:pPr marR="0" lvl="0" algn="l" defTabSz="914400" rtl="0" eaLnBrk="1" fontAlgn="auto" latinLnBrk="1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제안서에 적은</a:t>
            </a:r>
            <a:r>
              <a:rPr kumimoji="0" lang="en-US" altLang="ko-KR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, "</a:t>
            </a: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다양한 산업 분야와 조직에서 사용될 수 있는 기자재 관리</a:t>
            </a:r>
            <a:r>
              <a:rPr kumimoji="0" lang="en-US" altLang="ko-KR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"</a:t>
            </a: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라는 프로젝트의 취지에 맞게</a:t>
            </a:r>
            <a:r>
              <a:rPr kumimoji="0" lang="en-US" altLang="ko-KR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,</a:t>
            </a:r>
          </a:p>
          <a:p>
            <a:pPr marR="0" lvl="0" algn="l" defTabSz="914400" rtl="0" eaLnBrk="1" fontAlgn="auto" latinLnBrk="1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더 다양한 </a:t>
            </a:r>
            <a:r>
              <a:rPr kumimoji="0" lang="en-US" altLang="ko-KR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"</a:t>
            </a: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산업 장비</a:t>
            </a:r>
            <a:r>
              <a:rPr kumimoji="0" lang="en-US" altLang="ko-KR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"</a:t>
            </a: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를 고려하면 좋겠습니다</a:t>
            </a:r>
            <a:r>
              <a:rPr kumimoji="0" lang="en-US" altLang="ko-KR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.</a:t>
            </a:r>
          </a:p>
          <a:p>
            <a:pPr marR="0" lvl="0" algn="l" defTabSz="914400" rtl="0" eaLnBrk="1" fontAlgn="auto" latinLnBrk="1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과제 운영비로 기자재 구매를 언급했는데</a:t>
            </a:r>
            <a:r>
              <a:rPr kumimoji="0" lang="en-US" altLang="ko-KR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, </a:t>
            </a:r>
          </a:p>
          <a:p>
            <a:pPr marR="0" lvl="0" algn="l" defTabSz="914400" rtl="0" eaLnBrk="1" fontAlgn="auto" latinLnBrk="1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혹시 </a:t>
            </a:r>
            <a:r>
              <a:rPr kumimoji="0" lang="en-US" altLang="ko-KR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processing</a:t>
            </a: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용 장치가 아닌 촬영 피사체용으로 활용 예정이라는 의미인가요</a:t>
            </a:r>
            <a:r>
              <a:rPr kumimoji="0" lang="en-US" altLang="ko-KR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? </a:t>
            </a: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만약 그렇다면 그 장비가 꼭 동작할 필요는 없으므로</a:t>
            </a:r>
            <a:r>
              <a:rPr kumimoji="0" lang="en-US" altLang="ko-KR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,</a:t>
            </a:r>
          </a:p>
          <a:p>
            <a:pPr marR="0" lvl="0" algn="l" defTabSz="914400" rtl="0" eaLnBrk="1" fontAlgn="auto" latinLnBrk="1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(</a:t>
            </a: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정산이 가능하다는 전제 하에</a:t>
            </a:r>
            <a:r>
              <a:rPr kumimoji="0" lang="en-US" altLang="ko-KR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) </a:t>
            </a: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동작하지 않는 중고나 목업으로 최대한 저가 제품을 최대한 많이 구매해서 테스트하는 게 좋겠습니다</a:t>
            </a:r>
            <a:r>
              <a:rPr kumimoji="0" lang="en-US" altLang="ko-KR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.</a:t>
            </a:r>
            <a:endParaRPr kumimoji="0" lang="ko-KR" altLang="en-US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7742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17937" y="81975"/>
            <a:ext cx="3756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피드백에 대한 답변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6527DC-1CEE-F188-FB87-65C852337173}"/>
              </a:ext>
            </a:extLst>
          </p:cNvPr>
          <p:cNvSpPr txBox="1"/>
          <p:nvPr/>
        </p:nvSpPr>
        <p:spPr>
          <a:xfrm>
            <a:off x="588137" y="1288585"/>
            <a:ext cx="11090057" cy="5003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80000"/>
              </a:lnSpc>
              <a:defRPr/>
            </a:pPr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KoPub돋움체 Medium"/>
              </a:rPr>
              <a:t>데이터셋의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KoPub돋움체 Medium"/>
              </a:rPr>
              <a:t> </a:t>
            </a:r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KoPub돋움체 Medium"/>
              </a:rPr>
              <a:t>확보에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KoPub돋움체 Medium"/>
              </a:rPr>
              <a:t> </a:t>
            </a:r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KoPub돋움체 Medium"/>
              </a:rPr>
              <a:t>대한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KoPub돋움체 Medium"/>
              </a:rPr>
              <a:t> </a:t>
            </a:r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KoPub돋움체 Medium"/>
              </a:rPr>
              <a:t>답변</a:t>
            </a: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 panose="020B0503020000020004" pitchFamily="34" charset="-127"/>
            </a:endParaRPr>
          </a:p>
          <a:p>
            <a:pPr>
              <a:lnSpc>
                <a:spcPct val="180000"/>
              </a:lnSpc>
              <a:defRPr/>
            </a:pP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KoPub돋움체 Medium"/>
              </a:rPr>
              <a:t>-&gt; </a:t>
            </a:r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방대한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 </a:t>
            </a:r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양의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 </a:t>
            </a:r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데이터셋에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 </a:t>
            </a:r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집중하기보다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, </a:t>
            </a:r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직접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 </a:t>
            </a:r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여러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 </a:t>
            </a:r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종류의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 </a:t>
            </a:r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기자재를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 </a:t>
            </a:r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선정하고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 </a:t>
            </a:r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DB에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 </a:t>
            </a:r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추가하여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 </a:t>
            </a:r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대여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 및 </a:t>
            </a:r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반납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 </a:t>
            </a:r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기능을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 </a:t>
            </a:r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시연하기로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 </a:t>
            </a:r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하였습니다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. </a:t>
            </a:r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또한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 </a:t>
            </a:r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데이터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 </a:t>
            </a:r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양보다는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 </a:t>
            </a:r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딥러닝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 </a:t>
            </a:r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정확도에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 </a:t>
            </a:r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집중하여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 </a:t>
            </a:r>
            <a:r>
              <a:rPr lang="en-US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각각의</a:t>
            </a: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 </a:t>
            </a:r>
            <a:r>
              <a:rPr lang="ko-KR" altLang="en-US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기자재의</a:t>
            </a: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 </a:t>
            </a:r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많은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 </a:t>
            </a:r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사진을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 </a:t>
            </a:r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촬영하기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 </a:t>
            </a:r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위해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 </a:t>
            </a:r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기자재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 </a:t>
            </a:r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데이터의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 </a:t>
            </a:r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양을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 </a:t>
            </a:r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일정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 </a:t>
            </a:r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이상으로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 </a:t>
            </a:r>
            <a:r>
              <a:rPr lang="ko-KR" altLang="en-US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늘리지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는 </a:t>
            </a:r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않기로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 </a:t>
            </a:r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결정하였습니다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0000600000000000000" pitchFamily="2" charset="-127"/>
                <a:ea typeface="KoPub돋움체 Medium"/>
              </a:rPr>
              <a:t>.</a:t>
            </a: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pPr>
              <a:lnSpc>
                <a:spcPct val="180000"/>
              </a:lnSpc>
              <a:defRPr/>
            </a:pPr>
            <a:endParaRPr lang="ko-KR" altLang="en-US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KoPub돋움체 Medium" panose="00000600000000000000" pitchFamily="2" charset="-127"/>
              <a:ea typeface="KoPub돋움체 Medium"/>
            </a:endParaRPr>
          </a:p>
          <a:p>
            <a:pPr>
              <a:lnSpc>
                <a:spcPct val="180000"/>
              </a:lnSpc>
              <a:defRPr/>
            </a:pPr>
            <a:r>
              <a:rPr kumimoji="0" lang="ko-KR" altLang="en-US" b="0" i="0" u="none" strike="noStrike" kern="1200" cap="none" spc="0" normalizeH="0" baseline="0" noProof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/>
              </a:rPr>
              <a:t>이번 발표에서는 블루투스 이어폰</a:t>
            </a:r>
            <a:r>
              <a:rPr kumimoji="0" lang="en-US" altLang="ko-KR" b="0" i="0" u="none" strike="noStrike" kern="1200" cap="none" spc="0" normalizeH="0" baseline="0" noProof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/>
              </a:rPr>
              <a:t>, </a:t>
            </a:r>
            <a:r>
              <a:rPr kumimoji="0" lang="ko-KR" altLang="en-US" b="0" i="0" u="none" strike="noStrike" kern="1200" cap="none" spc="0" normalizeH="0" baseline="0" noProof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/>
              </a:rPr>
              <a:t>마이크</a:t>
            </a:r>
            <a:r>
              <a:rPr kumimoji="0" lang="en-US" altLang="ko-KR" b="0" i="0" u="none" strike="noStrike" kern="1200" cap="none" spc="0" normalizeH="0" baseline="0" noProof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/>
              </a:rPr>
              <a:t>, </a:t>
            </a:r>
            <a:r>
              <a:rPr kumimoji="0" lang="ko-KR" altLang="en-US" b="0" i="0" u="none" strike="noStrike" kern="1200" cap="none" spc="0" normalizeH="0" baseline="0" noProof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/>
              </a:rPr>
              <a:t>태블릿을 언급했습니다</a:t>
            </a:r>
            <a:r>
              <a:rPr kumimoji="0" lang="en-US" altLang="ko-KR" b="0" i="0" u="none" strike="noStrike" kern="1200" cap="none" spc="0" normalizeH="0" baseline="0" noProof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/>
              </a:rPr>
              <a:t>.</a:t>
            </a: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  <a:ea typeface="KoPub돋움체 Medium"/>
            </a:endParaRPr>
          </a:p>
          <a:p>
            <a:pPr marR="0" lvl="0" algn="l" defTabSz="914400" rtl="0" eaLnBrk="1" fontAlgn="auto" latinLnBrk="1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b="0" i="0" u="none" strike="noStrike" kern="1200" cap="none" spc="0" normalizeH="0" baseline="0" noProof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/>
              </a:rPr>
              <a:t>대여 대상 기자재를 이 세 가지로만 한정한다는 의미인가요</a:t>
            </a:r>
            <a:r>
              <a:rPr kumimoji="0" lang="en-US" altLang="ko-KR" b="0" i="0" u="none" strike="noStrike" kern="1200" cap="none" spc="0" normalizeH="0" baseline="0" noProof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/>
              </a:rPr>
              <a:t>? </a:t>
            </a:r>
            <a:r>
              <a:rPr kumimoji="0" lang="ko-KR" altLang="en-US" b="0" i="0" u="none" strike="noStrike" kern="1200" cap="none" spc="0" normalizeH="0" baseline="0" noProof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/>
              </a:rPr>
              <a:t>아니면 예를 그렇게 든 것인가요</a:t>
            </a:r>
            <a:r>
              <a:rPr kumimoji="0" lang="en-US" altLang="ko-KR" b="0" i="0" u="none" strike="noStrike" kern="1200" cap="none" spc="0" normalizeH="0" baseline="0" noProof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/>
              </a:rPr>
              <a:t>?</a:t>
            </a:r>
            <a:endParaRPr lang="en-US" altLang="ko-KR" b="0" i="0" u="none" strike="noStrike" kern="1200" cap="none" spc="0" normalizeH="0" baseline="0" noProof="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KoPub돋움체 Medium" panose="00000600000000000000" pitchFamily="2" charset="-127"/>
              <a:ea typeface="KoPub돋움체 Medium"/>
            </a:endParaRPr>
          </a:p>
          <a:p>
            <a:pPr>
              <a:lnSpc>
                <a:spcPct val="180000"/>
              </a:lnSpc>
              <a:defRPr/>
            </a:pP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/>
                <a:ea typeface="KoPub돋움체 Medium"/>
              </a:rPr>
              <a:t>-&gt; </a:t>
            </a:r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/>
                <a:ea typeface="KoPub돋움체 Medium"/>
              </a:rPr>
              <a:t>예를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/>
                <a:ea typeface="KoPub돋움체 Medium"/>
              </a:rPr>
              <a:t> </a:t>
            </a:r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/>
                <a:ea typeface="KoPub돋움체 Medium"/>
              </a:rPr>
              <a:t>그렇게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/>
                <a:ea typeface="KoPub돋움체 Medium"/>
              </a:rPr>
              <a:t> 든 </a:t>
            </a:r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/>
                <a:ea typeface="KoPub돋움체 Medium"/>
              </a:rPr>
              <a:t>것이며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/>
                <a:ea typeface="KoPub돋움체 Medium"/>
              </a:rPr>
              <a:t>, </a:t>
            </a:r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/>
                <a:ea typeface="KoPub돋움체 Medium"/>
              </a:rPr>
              <a:t>대여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/>
                <a:ea typeface="KoPub돋움체 Medium"/>
              </a:rPr>
              <a:t> </a:t>
            </a:r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/>
                <a:ea typeface="KoPub돋움체 Medium"/>
              </a:rPr>
              <a:t>대상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/>
                <a:ea typeface="KoPub돋움체 Medium"/>
              </a:rPr>
              <a:t> </a:t>
            </a:r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/>
                <a:ea typeface="KoPub돋움체 Medium"/>
              </a:rPr>
              <a:t>기자재는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/>
                <a:ea typeface="KoPub돋움체 Medium"/>
              </a:rPr>
              <a:t> 세 </a:t>
            </a:r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/>
                <a:ea typeface="KoPub돋움체 Medium"/>
              </a:rPr>
              <a:t>가지보다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/>
                <a:ea typeface="KoPub돋움체 Medium"/>
              </a:rPr>
              <a:t> 더 </a:t>
            </a:r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/>
                <a:ea typeface="KoPub돋움체 Medium"/>
              </a:rPr>
              <a:t>많을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/>
                <a:ea typeface="KoPub돋움체 Medium"/>
              </a:rPr>
              <a:t> </a:t>
            </a:r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/>
                <a:ea typeface="KoPub돋움체 Medium"/>
              </a:rPr>
              <a:t>예정입니다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/>
                <a:ea typeface="KoPub돋움체 Medium"/>
              </a:rPr>
              <a:t>. </a:t>
            </a:r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/>
                <a:ea typeface="KoPub돋움체 Medium"/>
              </a:rPr>
              <a:t>주변의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/>
                <a:ea typeface="KoPub돋움체 Medium"/>
              </a:rPr>
              <a:t> </a:t>
            </a:r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/>
                <a:ea typeface="KoPub돋움체 Medium"/>
              </a:rPr>
              <a:t>여러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/>
                <a:ea typeface="KoPub돋움체 Medium"/>
              </a:rPr>
              <a:t> </a:t>
            </a:r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/>
                <a:ea typeface="KoPub돋움체 Medium"/>
              </a:rPr>
              <a:t>분야에서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/>
                <a:ea typeface="KoPub돋움체 Medium"/>
              </a:rPr>
              <a:t> </a:t>
            </a:r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/>
                <a:ea typeface="KoPub돋움체 Medium"/>
              </a:rPr>
              <a:t>사용되며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/>
                <a:ea typeface="KoPub돋움체 Medium"/>
              </a:rPr>
              <a:t> </a:t>
            </a:r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/>
                <a:ea typeface="KoPub돋움체 Medium"/>
              </a:rPr>
              <a:t>대여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/>
                <a:ea typeface="KoPub돋움체 Medium"/>
              </a:rPr>
              <a:t> </a:t>
            </a:r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/>
                <a:ea typeface="KoPub돋움체 Medium"/>
              </a:rPr>
              <a:t>빈도가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/>
                <a:ea typeface="KoPub돋움체 Medium"/>
              </a:rPr>
              <a:t> </a:t>
            </a:r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/>
                <a:ea typeface="KoPub돋움체 Medium"/>
              </a:rPr>
              <a:t>높을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/>
                <a:ea typeface="KoPub돋움체 Medium"/>
              </a:rPr>
              <a:t> </a:t>
            </a:r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/>
                <a:ea typeface="KoPub돋움체 Medium"/>
              </a:rPr>
              <a:t>것으로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/>
                <a:ea typeface="KoPub돋움체 Medium"/>
              </a:rPr>
              <a:t> </a:t>
            </a:r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/>
                <a:ea typeface="KoPub돋움체 Medium"/>
              </a:rPr>
              <a:t>예측되는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/>
                <a:ea typeface="KoPub돋움체 Medium"/>
              </a:rPr>
              <a:t> </a:t>
            </a:r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/>
                <a:ea typeface="KoPub돋움체 Medium"/>
              </a:rPr>
              <a:t>기자재들을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/>
                <a:ea typeface="KoPub돋움체 Medium"/>
              </a:rPr>
              <a:t> </a:t>
            </a:r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/>
                <a:ea typeface="KoPub돋움체 Medium"/>
              </a:rPr>
              <a:t>중심으로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/>
                <a:ea typeface="KoPub돋움체 Medium"/>
              </a:rPr>
              <a:t> </a:t>
            </a:r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/>
                <a:ea typeface="KoPub돋움체 Medium"/>
              </a:rPr>
              <a:t>등록하고자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/>
                <a:ea typeface="KoPub돋움체 Medium"/>
              </a:rPr>
              <a:t> </a:t>
            </a:r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/>
                <a:ea typeface="KoPub돋움체 Medium"/>
              </a:rPr>
              <a:t>합니다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/>
                <a:ea typeface="KoPub돋움체 Medium"/>
              </a:rPr>
              <a:t>. </a:t>
            </a:r>
          </a:p>
          <a:p>
            <a:pPr>
              <a:lnSpc>
                <a:spcPct val="180000"/>
              </a:lnSpc>
              <a:defRPr/>
            </a:pP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/>
                <a:ea typeface="KoPub돋움체 Medium"/>
              </a:rPr>
              <a:t>Ex) </a:t>
            </a:r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/>
                <a:ea typeface="KoPub돋움체 Medium"/>
              </a:rPr>
              <a:t>마이크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/>
                <a:ea typeface="KoPub돋움체 Medium"/>
              </a:rPr>
              <a:t>, </a:t>
            </a:r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/>
                <a:ea typeface="KoPub돋움체 Medium"/>
              </a:rPr>
              <a:t>스피커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/>
                <a:ea typeface="KoPub돋움체 Medium"/>
              </a:rPr>
              <a:t>, </a:t>
            </a:r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/>
                <a:ea typeface="KoPub돋움체 Medium"/>
              </a:rPr>
              <a:t>실리콘건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/>
                <a:ea typeface="KoPub돋움체 Medium"/>
              </a:rPr>
              <a:t>, </a:t>
            </a:r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/>
                <a:ea typeface="KoPub돋움체 Medium"/>
              </a:rPr>
              <a:t>분사기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/>
                <a:ea typeface="KoPub돋움체 Medium"/>
              </a:rPr>
              <a:t> </a:t>
            </a:r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/>
                <a:ea typeface="KoPub돋움체 Medium"/>
              </a:rPr>
              <a:t>노즐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/>
                <a:ea typeface="KoPub돋움체 Medium"/>
              </a:rPr>
              <a:t>, </a:t>
            </a:r>
            <a:r>
              <a:rPr lang="en-US" altLang="ko-KR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/>
                <a:ea typeface="KoPub돋움체 Medium"/>
              </a:rPr>
              <a:t>주의표지판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/>
                <a:ea typeface="KoPub돋움체 Medium"/>
              </a:rPr>
              <a:t> 등 </a:t>
            </a:r>
            <a:endParaRPr lang="ko-KR" altLang="en-US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KoPub돋움체 Medium" panose="00000600000000000000" pitchFamily="2" charset="-127"/>
              <a:ea typeface="KoPub돋움체 Medium"/>
            </a:endParaRPr>
          </a:p>
        </p:txBody>
      </p:sp>
    </p:spTree>
    <p:extLst>
      <p:ext uri="{BB962C8B-B14F-4D97-AF65-F5344CB8AC3E}">
        <p14:creationId xmlns:p14="http://schemas.microsoft.com/office/powerpoint/2010/main" val="2327503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17937" y="81975"/>
            <a:ext cx="3756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피드백에 대한 답변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A2B736-2DFB-515A-6D3D-20678A647C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32" t="48714" r="49368" b="-267"/>
          <a:stretch/>
        </p:blipFill>
        <p:spPr>
          <a:xfrm>
            <a:off x="6319464" y="1307011"/>
            <a:ext cx="1994705" cy="2246086"/>
          </a:xfrm>
          <a:prstGeom prst="rect">
            <a:avLst/>
          </a:prstGeom>
        </p:spPr>
      </p:pic>
      <p:pic>
        <p:nvPicPr>
          <p:cNvPr id="3" name="그림 2" descr="마이크이(가) 표시된 사진&#10;&#10;자동 생성된 설명">
            <a:extLst>
              <a:ext uri="{FF2B5EF4-FFF2-40B4-BE49-F238E27FC236}">
                <a16:creationId xmlns:a16="http://schemas.microsoft.com/office/drawing/2014/main" id="{9B641DE1-1DA6-0AE0-B341-ED9D59244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8" y="1161522"/>
            <a:ext cx="2257425" cy="2524125"/>
          </a:xfrm>
          <a:prstGeom prst="rect">
            <a:avLst/>
          </a:prstGeom>
        </p:spPr>
      </p:pic>
      <p:pic>
        <p:nvPicPr>
          <p:cNvPr id="8" name="그림 7" descr="마이크, 오디오 장비이(가) 표시된 사진&#10;&#10;자동 생성된 설명">
            <a:extLst>
              <a:ext uri="{FF2B5EF4-FFF2-40B4-BE49-F238E27FC236}">
                <a16:creationId xmlns:a16="http://schemas.microsoft.com/office/drawing/2014/main" id="{81C33D2A-67A8-7943-9D96-338EFFBE04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465" y="1163956"/>
            <a:ext cx="2006207" cy="2006207"/>
          </a:xfrm>
          <a:prstGeom prst="rect">
            <a:avLst/>
          </a:prstGeom>
        </p:spPr>
      </p:pic>
      <p:pic>
        <p:nvPicPr>
          <p:cNvPr id="10" name="그림 9" descr="전자제품, 라우드스피커, 울림통, 서브우퍼이(가) 표시된 사진&#10;&#10;자동 생성된 설명">
            <a:extLst>
              <a:ext uri="{FF2B5EF4-FFF2-40B4-BE49-F238E27FC236}">
                <a16:creationId xmlns:a16="http://schemas.microsoft.com/office/drawing/2014/main" id="{D48B43EA-BE92-9F98-E1E3-5F5D8557ED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21" y="4013729"/>
            <a:ext cx="2314257" cy="2314257"/>
          </a:xfrm>
          <a:prstGeom prst="rect">
            <a:avLst/>
          </a:prstGeom>
        </p:spPr>
      </p:pic>
      <p:pic>
        <p:nvPicPr>
          <p:cNvPr id="5" name="그림 4" descr="텍스트, 노랑이(가) 표시된 사진&#10;&#10;자동 생성된 설명">
            <a:extLst>
              <a:ext uri="{FF2B5EF4-FFF2-40B4-BE49-F238E27FC236}">
                <a16:creationId xmlns:a16="http://schemas.microsoft.com/office/drawing/2014/main" id="{CA4A3ADF-0F76-0407-86B9-3C0600E531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2433" y="3667654"/>
            <a:ext cx="2209800" cy="26765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30FAD62-092B-E478-881C-BC025E11114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91" b="21961"/>
          <a:stretch/>
        </p:blipFill>
        <p:spPr>
          <a:xfrm>
            <a:off x="6281375" y="4119053"/>
            <a:ext cx="2205573" cy="21036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C289B18-8B40-43D8-9013-281BB460D9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4878" y="1109270"/>
            <a:ext cx="2143424" cy="2772162"/>
          </a:xfrm>
          <a:prstGeom prst="rect">
            <a:avLst/>
          </a:prstGeom>
        </p:spPr>
      </p:pic>
      <p:pic>
        <p:nvPicPr>
          <p:cNvPr id="9" name="그림 8" descr="공구이(가) 표시된 사진&#10;&#10;자동 생성된 설명">
            <a:extLst>
              <a:ext uri="{FF2B5EF4-FFF2-40B4-BE49-F238E27FC236}">
                <a16:creationId xmlns:a16="http://schemas.microsoft.com/office/drawing/2014/main" id="{414849CB-54CD-AD2C-E996-C1F5005527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95846" y="4107921"/>
            <a:ext cx="227647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5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93225" y="81975"/>
            <a:ext cx="28055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교수님의 피드백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6527DC-1CEE-F188-FB87-65C852337173}"/>
              </a:ext>
            </a:extLst>
          </p:cNvPr>
          <p:cNvSpPr txBox="1"/>
          <p:nvPr/>
        </p:nvSpPr>
        <p:spPr>
          <a:xfrm>
            <a:off x="588137" y="1288585"/>
            <a:ext cx="11090057" cy="30096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80000"/>
              </a:lnSpc>
              <a:defRPr/>
            </a:pPr>
            <a:r>
              <a:rPr lang="ko-KR" altLang="en-US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Malgun Gothic"/>
                <a:ea typeface="Malgun Gothic"/>
              </a:rPr>
              <a:t>과제 운영비로 기자재 구매를 언급했는데</a:t>
            </a: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Malgun Gothic"/>
                <a:ea typeface="Malgun Gothic"/>
              </a:rPr>
              <a:t>, </a:t>
            </a:r>
            <a:r>
              <a:rPr lang="ko-KR" altLang="en-US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Malgun Gothic"/>
                <a:ea typeface="Malgun Gothic"/>
              </a:rPr>
              <a:t>혹시 </a:t>
            </a: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Malgun Gothic"/>
                <a:ea typeface="Malgun Gothic"/>
              </a:rPr>
              <a:t>processing</a:t>
            </a:r>
            <a:r>
              <a:rPr lang="ko-KR" altLang="en-US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Malgun Gothic"/>
                <a:ea typeface="Malgun Gothic"/>
              </a:rPr>
              <a:t>용 장치가 아닌 촬영 피사체용으로 활용 예정이라는 의미인가요</a:t>
            </a: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Malgun Gothic"/>
                <a:ea typeface="Malgun Gothic"/>
              </a:rPr>
              <a:t>? </a:t>
            </a:r>
            <a:r>
              <a:rPr lang="ko-KR" altLang="en-US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Malgun Gothic"/>
                <a:ea typeface="Malgun Gothic"/>
              </a:rPr>
              <a:t>만약 그렇다면 그 장비가 꼭 동작할 필요는 없으므로</a:t>
            </a: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Malgun Gothic"/>
                <a:ea typeface="Malgun Gothic"/>
              </a:rPr>
              <a:t>,</a:t>
            </a: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Malgun Gothic"/>
                <a:ea typeface="Malgun Gothic"/>
              </a:rPr>
              <a:t> </a:t>
            </a:r>
            <a:r>
              <a:rPr lang="ko-KR" altLang="en-US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Malgun Gothic"/>
                <a:ea typeface="Malgun Gothic"/>
              </a:rPr>
              <a:t>동작하지 않는 중고나 목업으로 최대한 저가 제품을 최대한 많이 구매해서 테스트하는 게 좋겠습니다</a:t>
            </a: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Malgun Gothic"/>
                <a:ea typeface="Malgun Gothic"/>
              </a:rPr>
              <a:t>.</a:t>
            </a: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80000"/>
              </a:lnSpc>
              <a:defRPr/>
            </a:pPr>
            <a:endParaRPr lang="en-US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Malgun Gothic"/>
              <a:ea typeface="Malgun Gothic"/>
            </a:endParaRPr>
          </a:p>
          <a:p>
            <a:pPr>
              <a:lnSpc>
                <a:spcPct val="180000"/>
              </a:lnSpc>
              <a:defRPr/>
            </a:pP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Malgun Gothic"/>
                <a:ea typeface="Malgun Gothic"/>
              </a:rPr>
              <a:t>-&gt; </a:t>
            </a:r>
            <a:r>
              <a:rPr lang="ko-KR" altLang="en-US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Malgun Gothic"/>
                <a:ea typeface="Malgun Gothic"/>
              </a:rPr>
              <a:t>동의합니다</a:t>
            </a: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Malgun Gothic"/>
                <a:ea typeface="Malgun Gothic"/>
              </a:rPr>
              <a:t>. </a:t>
            </a:r>
            <a:r>
              <a:rPr lang="ko-KR" altLang="en-US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Malgun Gothic"/>
                <a:ea typeface="Malgun Gothic"/>
              </a:rPr>
              <a:t>중고거래와 같은 경우는 정산이 간단하지 않은 측면이 있지만</a:t>
            </a: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Malgun Gothic"/>
                <a:ea typeface="Malgun Gothic"/>
              </a:rPr>
              <a:t>,</a:t>
            </a:r>
          </a:p>
          <a:p>
            <a:pPr>
              <a:lnSpc>
                <a:spcPct val="180000"/>
              </a:lnSpc>
              <a:defRPr/>
            </a:pPr>
            <a:r>
              <a:rPr lang="en-US" altLang="ko-KR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Malgun Gothic"/>
                <a:ea typeface="Malgun Gothic"/>
              </a:rPr>
              <a:t>    </a:t>
            </a:r>
            <a:r>
              <a:rPr lang="ko-KR" altLang="en-US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Malgun Gothic"/>
                <a:ea typeface="Malgun Gothic"/>
              </a:rPr>
              <a:t>그래도 최대한 가능한 방향으로 진행해보겠습니다</a:t>
            </a: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Malgun Gothic"/>
                <a:ea typeface="Malgun Gothic"/>
              </a:rPr>
              <a:t>.</a:t>
            </a:r>
            <a:endParaRPr lang="ko-KR" altLang="en-US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56382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031"/>
          <a:stretch/>
        </p:blipFill>
        <p:spPr>
          <a:xfrm>
            <a:off x="0" y="869950"/>
            <a:ext cx="12192000" cy="51181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869950"/>
            <a:ext cx="12192000" cy="5124450"/>
          </a:xfrm>
          <a:prstGeom prst="rect">
            <a:avLst/>
          </a:prstGeom>
          <a:solidFill>
            <a:srgbClr val="152B39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335222" y="2946826"/>
            <a:ext cx="877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480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12385" y="2946826"/>
            <a:ext cx="3047629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8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/>
              </a:rPr>
              <a:t>진척도 보고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358149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74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12750" y="81975"/>
            <a:ext cx="4166526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3200" dirty="0" err="1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프론트엔드</a:t>
            </a:r>
            <a:r>
              <a:rPr lang="ko-KR" altLang="en-US" sz="3200" dirty="0">
                <a:solidFill>
                  <a:prstClr val="white"/>
                </a:solidFill>
                <a:latin typeface="KoPub돋움체 Bold" panose="00000800000000000000" pitchFamily="2" charset="-127"/>
                <a:ea typeface="KoPub돋움체 Bold"/>
              </a:rPr>
              <a:t> 진행 상황</a:t>
            </a:r>
            <a:endParaRPr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A3C673-F476-6A14-A415-57338FE7A715}"/>
              </a:ext>
            </a:extLst>
          </p:cNvPr>
          <p:cNvSpPr txBox="1"/>
          <p:nvPr/>
        </p:nvSpPr>
        <p:spPr>
          <a:xfrm>
            <a:off x="4269366" y="1169243"/>
            <a:ext cx="3651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로그인 페이지</a:t>
            </a:r>
            <a:endParaRPr lang="ko-KR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2" name="그림 1" descr="텍스트, 스크린샷, 컴퓨터, 소프트웨어이(가) 표시된 사진&#10;&#10;자동 생성된 설명">
            <a:extLst>
              <a:ext uri="{FF2B5EF4-FFF2-40B4-BE49-F238E27FC236}">
                <a16:creationId xmlns:a16="http://schemas.microsoft.com/office/drawing/2014/main" id="{0F5F426C-C3CA-4EC2-7285-12E3876CE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86" y="1907718"/>
            <a:ext cx="7750628" cy="415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800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552</Words>
  <Application>Microsoft Office PowerPoint</Application>
  <PresentationFormat>와이드스크린</PresentationFormat>
  <Paragraphs>95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KoPub돋움체 Bold</vt:lpstr>
      <vt:lpstr>KoPub돋움체 Medium</vt:lpstr>
      <vt:lpstr>Malgun Gothic</vt:lpstr>
      <vt:lpstr>Malgun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Justin Kim</cp:lastModifiedBy>
  <cp:revision>1</cp:revision>
  <dcterms:created xsi:type="dcterms:W3CDTF">2018-12-02T10:25:36Z</dcterms:created>
  <dcterms:modified xsi:type="dcterms:W3CDTF">2023-10-22T18:13:39Z</dcterms:modified>
</cp:coreProperties>
</file>